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70" r:id="rId7"/>
    <p:sldId id="263" r:id="rId8"/>
    <p:sldId id="264" r:id="rId9"/>
    <p:sldId id="265" r:id="rId10"/>
    <p:sldId id="266" r:id="rId11"/>
    <p:sldId id="267" r:id="rId12"/>
    <p:sldId id="271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F15CC-53A1-4047-8A2D-CF2D6C0605F0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A7BE6-4A79-4688-B47C-83A7854A5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780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F15CC-53A1-4047-8A2D-CF2D6C0605F0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A7BE6-4A79-4688-B47C-83A7854A5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033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F15CC-53A1-4047-8A2D-CF2D6C0605F0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A7BE6-4A79-4688-B47C-83A7854A5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567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F15CC-53A1-4047-8A2D-CF2D6C0605F0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A7BE6-4A79-4688-B47C-83A7854A5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571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F15CC-53A1-4047-8A2D-CF2D6C0605F0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A7BE6-4A79-4688-B47C-83A7854A5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812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F15CC-53A1-4047-8A2D-CF2D6C0605F0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A7BE6-4A79-4688-B47C-83A7854A5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5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F15CC-53A1-4047-8A2D-CF2D6C0605F0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A7BE6-4A79-4688-B47C-83A7854A5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251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F15CC-53A1-4047-8A2D-CF2D6C0605F0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A7BE6-4A79-4688-B47C-83A7854A5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3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F15CC-53A1-4047-8A2D-CF2D6C0605F0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A7BE6-4A79-4688-B47C-83A7854A5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993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F15CC-53A1-4047-8A2D-CF2D6C0605F0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A7BE6-4A79-4688-B47C-83A7854A5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09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F15CC-53A1-4047-8A2D-CF2D6C0605F0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A7BE6-4A79-4688-B47C-83A7854A5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151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F15CC-53A1-4047-8A2D-CF2D6C0605F0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A7BE6-4A79-4688-B47C-83A7854A5C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472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"/>
            <a:ext cx="9144000" cy="16928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27655" y="2151727"/>
            <a:ext cx="87403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«Нейропсихологический подход в коррекционно-развивающей работе с детьми дошкольного возраста»</a:t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47935" y="6091881"/>
            <a:ext cx="4497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педагог-психолог: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Ирий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Е.А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42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4789" y="432486"/>
            <a:ext cx="8958649" cy="2891481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512" y="1589146"/>
            <a:ext cx="3521161" cy="5009782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444843" y="234778"/>
            <a:ext cx="11429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«Школа внимания. Методика развития и коррекции внимания у детей 5-7 лет» 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Пылаева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Н.М.,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Ахутина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Т.В.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" t="2507" r="2353" b="1795"/>
          <a:stretch/>
        </p:blipFill>
        <p:spPr>
          <a:xfrm>
            <a:off x="2446639" y="1571170"/>
            <a:ext cx="3649362" cy="5049637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2946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4789" y="432486"/>
            <a:ext cx="8958649" cy="14828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49827" y="556054"/>
            <a:ext cx="55228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межполушарного взаимодействия у детей»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194" y="1387051"/>
            <a:ext cx="3683206" cy="53455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3" t="10560" r="7330"/>
          <a:stretch/>
        </p:blipFill>
        <p:spPr>
          <a:xfrm>
            <a:off x="7861121" y="2983192"/>
            <a:ext cx="4082741" cy="3647173"/>
          </a:xfrm>
          <a:prstGeom prst="rect">
            <a:avLst/>
          </a:prstGeom>
          <a:ln>
            <a:solidFill>
              <a:schemeClr val="accent6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7" t="7850" r="7551"/>
          <a:stretch/>
        </p:blipFill>
        <p:spPr>
          <a:xfrm>
            <a:off x="233665" y="2983191"/>
            <a:ext cx="3887811" cy="3647174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194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4789" y="432486"/>
            <a:ext cx="8958649" cy="14828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49827" y="556054"/>
            <a:ext cx="55228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400" y="1620971"/>
            <a:ext cx="3847199" cy="509747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Прямоугольник 8"/>
          <p:cNvSpPr/>
          <p:nvPr/>
        </p:nvSpPr>
        <p:spPr>
          <a:xfrm>
            <a:off x="2928551" y="246163"/>
            <a:ext cx="6215449" cy="1251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«Нейропсихологические игры: 10 волшебных занятий на развитие речи, мышления воображения, самоконтроля»</a:t>
            </a: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15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4789" y="432486"/>
            <a:ext cx="8958649" cy="2891481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545" t="-3196" r="5211" b="1370"/>
          <a:stretch/>
        </p:blipFill>
        <p:spPr>
          <a:xfrm>
            <a:off x="1830858" y="327454"/>
            <a:ext cx="2456938" cy="2761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1213" t="3105" r="9778" b="3204"/>
          <a:stretch/>
        </p:blipFill>
        <p:spPr>
          <a:xfrm>
            <a:off x="8971005" y="3075344"/>
            <a:ext cx="2759677" cy="37023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11442" t="5677" r="8731" b="4048"/>
          <a:stretch/>
        </p:blipFill>
        <p:spPr>
          <a:xfrm>
            <a:off x="8798011" y="-25163"/>
            <a:ext cx="3049029" cy="3237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5" r="16392"/>
          <a:stretch/>
        </p:blipFill>
        <p:spPr>
          <a:xfrm>
            <a:off x="406743" y="3330873"/>
            <a:ext cx="3536091" cy="3446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10-конечная звезда 4"/>
          <p:cNvSpPr/>
          <p:nvPr/>
        </p:nvSpPr>
        <p:spPr>
          <a:xfrm>
            <a:off x="3707027" y="1223320"/>
            <a:ext cx="4802660" cy="4806778"/>
          </a:xfrm>
          <a:prstGeom prst="star10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Нейропсихологический   подход в коррекционной работе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52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4789" y="432486"/>
            <a:ext cx="8958649" cy="2891481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98109" y="827903"/>
            <a:ext cx="5708822" cy="4439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8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90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"/>
            <a:ext cx="9144000" cy="16928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18734" y="457200"/>
            <a:ext cx="9947189" cy="6424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350"/>
              </a:spcBef>
              <a:spcAft>
                <a:spcPts val="675"/>
              </a:spcAft>
            </a:pPr>
            <a:r>
              <a:rPr lang="ru-RU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: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эффективности психологической помощи детям дошкольного возраста посредством </a:t>
            </a:r>
            <a:r>
              <a:rPr lang="ru-RU" sz="2400" kern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400" kern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ейропсихологических методов  и подходов</a:t>
            </a:r>
          </a:p>
          <a:p>
            <a:pPr>
              <a:spcBef>
                <a:spcPts val="1350"/>
              </a:spcBef>
              <a:spcAft>
                <a:spcPts val="675"/>
              </a:spcAft>
            </a:pP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</a:t>
            </a:r>
            <a:r>
              <a:rPr lang="tt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ить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опыт нейропсихологической коррекции и реабилитации методом «замещающего онтогенеза»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познакомиться с основами коррекции когнитивных нарушений у детей методами нейропсихологии;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освоить базовые нейропсихологические, телесно-ориентированные, игровые коррекционные техники.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Знакомиться с современными тенденциями в нейропсихологии.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Пройти курсы повышения квалификации.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Внедрять в педагогический процесс современные нейропсихологические технологии.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13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"/>
            <a:ext cx="9144000" cy="16928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17589" y="444842"/>
            <a:ext cx="94652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каждым годом увеличивается количество детей в дошкольных организациях с различными нарушениями развития, которые нуждаются в специализированной помощи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183" y="2689784"/>
            <a:ext cx="6283817" cy="3945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03" y="2689783"/>
            <a:ext cx="5309286" cy="3945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672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1286" y="432487"/>
            <a:ext cx="8872152" cy="2434282"/>
          </a:xfrm>
        </p:spPr>
        <p:txBody>
          <a:bodyPr>
            <a:normAutofit fontScale="90000"/>
          </a:bodyPr>
          <a:lstStyle/>
          <a:p>
            <a:r>
              <a:rPr lang="ru-RU" sz="27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Нейропсихологи́ческая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корре́кция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нейрокорре́кция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психологических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направлены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переструктурирование нарушенных функций 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мозга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создание компенсирующих средств для того, чтобы ребёнок мог в дальнейшем самостоятельно обучаться и контролировать своё поведение. 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552" y="2693774"/>
            <a:ext cx="8353167" cy="3991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710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67" y="-129614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98357" y="432487"/>
            <a:ext cx="8835081" cy="14580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А.Р. </a:t>
            </a:r>
            <a:r>
              <a:rPr lang="ru-RU" sz="27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Лурия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60 годы показал роль нейропсихологии в решении проблемы в неуспеваемости детей дошкольного возраста</a:t>
            </a: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542" y="1779374"/>
            <a:ext cx="5952170" cy="4473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717" y="1568378"/>
            <a:ext cx="3008034" cy="1971965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6027" y="4245965"/>
            <a:ext cx="3372724" cy="2244488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060" y="3875538"/>
            <a:ext cx="2965621" cy="2244488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917"/>
          <a:stretch/>
        </p:blipFill>
        <p:spPr>
          <a:xfrm>
            <a:off x="222422" y="218402"/>
            <a:ext cx="2261287" cy="2699951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64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4789" y="432486"/>
            <a:ext cx="8958649" cy="2891481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Лента лицом вверх 5"/>
          <p:cNvSpPr/>
          <p:nvPr/>
        </p:nvSpPr>
        <p:spPr>
          <a:xfrm>
            <a:off x="1692876" y="199252"/>
            <a:ext cx="9168713" cy="2038865"/>
          </a:xfrm>
          <a:prstGeom prst="ribbon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каждого коррекционно-развивающего занятия включает в себя:</a:t>
            </a:r>
            <a:endParaRPr lang="ru-RU" sz="2400" dirty="0"/>
          </a:p>
          <a:p>
            <a:pPr algn="ctr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28604" y="2514601"/>
            <a:ext cx="2681416" cy="729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растяжка 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315994" y="4176586"/>
            <a:ext cx="2903838" cy="790833"/>
          </a:xfrm>
          <a:prstGeom prst="rect">
            <a:avLst/>
          </a:prstGeom>
          <a:solidFill>
            <a:schemeClr val="accent4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дыхательное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упражнение 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67913" y="5430794"/>
            <a:ext cx="3064476" cy="858795"/>
          </a:xfrm>
          <a:prstGeom prst="rect">
            <a:avLst/>
          </a:prstGeom>
          <a:solidFill>
            <a:schemeClr val="accent2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глазодвигательное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упражнение 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388443" y="5433883"/>
            <a:ext cx="3361039" cy="85879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упражнения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развития мелкой моторики рук 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982465" y="4176586"/>
            <a:ext cx="2879124" cy="790832"/>
          </a:xfrm>
          <a:prstGeom prst="rect">
            <a:avLst/>
          </a:prstGeom>
          <a:solidFill>
            <a:schemeClr val="accent6"/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функциональные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</a:t>
            </a:r>
            <a:endParaRPr lang="ru-RU" b="1" dirty="0"/>
          </a:p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9069861" y="2475985"/>
            <a:ext cx="2848231" cy="753762"/>
          </a:xfrm>
          <a:prstGeom prst="rect">
            <a:avLst/>
          </a:prstGeom>
          <a:solidFill>
            <a:srgbClr val="FFFF00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релаксация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643" y="2512284"/>
            <a:ext cx="3072714" cy="2022646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998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4789" y="432486"/>
            <a:ext cx="8958649" cy="2891481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8493" y="1744027"/>
            <a:ext cx="6395507" cy="4076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12540" y="271849"/>
            <a:ext cx="66314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Знакомство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теоретическим и практическим опытом в области нейропсихологического подхода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494" y="3756453"/>
            <a:ext cx="2143125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089" y="3644647"/>
            <a:ext cx="2124075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2273" y="290048"/>
            <a:ext cx="20574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4789" y="432486"/>
            <a:ext cx="8958649" cy="2891481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558" y="1564447"/>
            <a:ext cx="2243522" cy="21154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1300" y="3861486"/>
            <a:ext cx="2924786" cy="24033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8324" y="3718979"/>
            <a:ext cx="3823064" cy="24470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6670" y="1073676"/>
            <a:ext cx="3175687" cy="204022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509319" y="432486"/>
            <a:ext cx="47573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Кинезиологические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упражнений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38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4789" y="432486"/>
            <a:ext cx="8958649" cy="2891481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9449" y="432486"/>
            <a:ext cx="52145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 Попробуй повтори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6411" t="35721" r="6556" b="4172"/>
          <a:stretch/>
        </p:blipFill>
        <p:spPr>
          <a:xfrm>
            <a:off x="8946292" y="185350"/>
            <a:ext cx="3027405" cy="33584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598" y="111728"/>
            <a:ext cx="2521560" cy="35653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9449" y="3543771"/>
            <a:ext cx="457200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2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184</Words>
  <Application>Microsoft Office PowerPoint</Application>
  <PresentationFormat>Произвольный</PresentationFormat>
  <Paragraphs>45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  </vt:lpstr>
      <vt:lpstr>    </vt:lpstr>
      <vt:lpstr>    </vt:lpstr>
      <vt:lpstr>Нейропсихологи́ческая корре́кция (нейрокорре́кция) —  комплекс специальных психологических методик, которые направлены на переструктурирование нарушенных функций мозга и создание компенсирующих средств для того, чтобы ребёнок мог в дальнейшем самостоятельно обучаться и контролировать своё поведение.  </vt:lpstr>
      <vt:lpstr>  А.Р. Лурия в 60 годы показал роль нейропсихологии в решении проблемы в неуспеваемости детей дошкольного возраста</vt:lpstr>
      <vt:lpstr>  </vt:lpstr>
      <vt:lpstr>  </vt:lpstr>
      <vt:lpstr>  </vt:lpstr>
      <vt:lpstr>  </vt:lpstr>
      <vt:lpstr> </vt:lpstr>
      <vt:lpstr>  </vt:lpstr>
      <vt:lpstr>  </vt:lpstr>
      <vt:lpstr>  </vt:lpstr>
      <vt:lpstr>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наталья</dc:creator>
  <cp:lastModifiedBy>User</cp:lastModifiedBy>
  <cp:revision>40</cp:revision>
  <dcterms:created xsi:type="dcterms:W3CDTF">2019-02-07T11:12:14Z</dcterms:created>
  <dcterms:modified xsi:type="dcterms:W3CDTF">2024-09-10T07:07:26Z</dcterms:modified>
</cp:coreProperties>
</file>