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8"/>
  </p:notesMasterIdLst>
  <p:sldIdLst>
    <p:sldId id="256" r:id="rId2"/>
    <p:sldId id="267" r:id="rId3"/>
    <p:sldId id="273" r:id="rId4"/>
    <p:sldId id="268" r:id="rId5"/>
    <p:sldId id="265" r:id="rId6"/>
    <p:sldId id="27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296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6" d="100"/>
          <a:sy n="86" d="100"/>
        </p:scale>
        <p:origin x="-3846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0949A4-C122-4FEB-8B09-AFF967943728}" type="datetimeFigureOut">
              <a:rPr lang="ru-RU" smtClean="0"/>
              <a:pPr/>
              <a:t>13.02.2026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716DA1-C075-4353-856E-F840DC03997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716DA1-C075-4353-856E-F840DC039971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24C99-09A2-4651-97D3-B14C765B1274}" type="datetimeFigureOut">
              <a:rPr lang="ru-RU" smtClean="0"/>
              <a:pPr/>
              <a:t>13.02.2026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46054-F066-4E29-B269-D477C9870D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24C99-09A2-4651-97D3-B14C765B1274}" type="datetimeFigureOut">
              <a:rPr lang="ru-RU" smtClean="0"/>
              <a:pPr/>
              <a:t>13.02.2026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46054-F066-4E29-B269-D477C9870D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24C99-09A2-4651-97D3-B14C765B1274}" type="datetimeFigureOut">
              <a:rPr lang="ru-RU" smtClean="0"/>
              <a:pPr/>
              <a:t>13.02.2026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46054-F066-4E29-B269-D477C9870D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24C99-09A2-4651-97D3-B14C765B1274}" type="datetimeFigureOut">
              <a:rPr lang="ru-RU" smtClean="0"/>
              <a:pPr/>
              <a:t>13.02.2026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46054-F066-4E29-B269-D477C9870D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24C99-09A2-4651-97D3-B14C765B1274}" type="datetimeFigureOut">
              <a:rPr lang="ru-RU" smtClean="0"/>
              <a:pPr/>
              <a:t>13.02.2026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46054-F066-4E29-B269-D477C9870D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24C99-09A2-4651-97D3-B14C765B1274}" type="datetimeFigureOut">
              <a:rPr lang="ru-RU" smtClean="0"/>
              <a:pPr/>
              <a:t>13.02.2026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46054-F066-4E29-B269-D477C9870D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24C99-09A2-4651-97D3-B14C765B1274}" type="datetimeFigureOut">
              <a:rPr lang="ru-RU" smtClean="0"/>
              <a:pPr/>
              <a:t>13.02.2026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46054-F066-4E29-B269-D477C9870D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24C99-09A2-4651-97D3-B14C765B1274}" type="datetimeFigureOut">
              <a:rPr lang="ru-RU" smtClean="0"/>
              <a:pPr/>
              <a:t>13.02.2026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46054-F066-4E29-B269-D477C9870D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24C99-09A2-4651-97D3-B14C765B1274}" type="datetimeFigureOut">
              <a:rPr lang="ru-RU" smtClean="0"/>
              <a:pPr/>
              <a:t>13.02.2026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46054-F066-4E29-B269-D477C9870D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24C99-09A2-4651-97D3-B14C765B1274}" type="datetimeFigureOut">
              <a:rPr lang="ru-RU" smtClean="0"/>
              <a:pPr/>
              <a:t>13.02.2026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46054-F066-4E29-B269-D477C9870D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24C99-09A2-4651-97D3-B14C765B1274}" type="datetimeFigureOut">
              <a:rPr lang="ru-RU" smtClean="0"/>
              <a:pPr/>
              <a:t>13.02.2026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46054-F066-4E29-B269-D477C9870D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924C99-09A2-4651-97D3-B14C765B1274}" type="datetimeFigureOut">
              <a:rPr lang="ru-RU" smtClean="0"/>
              <a:pPr/>
              <a:t>13.02.2026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F46054-F066-4E29-B269-D477C9870D2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Рисунок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7385"/>
            <a:ext cx="9144000" cy="685799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88640"/>
            <a:ext cx="7772400" cy="6192688"/>
          </a:xfrm>
        </p:spPr>
        <p:txBody>
          <a:bodyPr>
            <a:normAutofit fontScale="90000"/>
          </a:bodyPr>
          <a:lstStyle/>
          <a:p>
            <a:r>
              <a:rPr lang="ru-RU" sz="1800" dirty="0" smtClean="0">
                <a:latin typeface="+mn-lt"/>
                <a:cs typeface="Times New Roman" panose="02020603050405020304" pitchFamily="18" charset="0"/>
              </a:rPr>
              <a:t>Муниципальное </a:t>
            </a:r>
            <a:r>
              <a:rPr lang="ru-RU" sz="1800" dirty="0">
                <a:latin typeface="+mn-lt"/>
                <a:cs typeface="Times New Roman" panose="02020603050405020304" pitchFamily="18" charset="0"/>
              </a:rPr>
              <a:t>бюджетное дошкольное образовательное учреждение  </a:t>
            </a:r>
            <a:br>
              <a:rPr lang="ru-RU" sz="1800" dirty="0">
                <a:latin typeface="+mn-lt"/>
                <a:cs typeface="Times New Roman" panose="02020603050405020304" pitchFamily="18" charset="0"/>
              </a:rPr>
            </a:br>
            <a:r>
              <a:rPr lang="ru-RU" sz="1800" dirty="0">
                <a:latin typeface="+mn-lt"/>
                <a:cs typeface="Times New Roman" panose="02020603050405020304" pitchFamily="18" charset="0"/>
              </a:rPr>
              <a:t>детский сад компенсирующего вида №</a:t>
            </a:r>
            <a:r>
              <a:rPr lang="ru-RU" sz="1800" dirty="0" smtClean="0">
                <a:latin typeface="+mn-lt"/>
                <a:cs typeface="Times New Roman" panose="02020603050405020304" pitchFamily="18" charset="0"/>
              </a:rPr>
              <a:t>466</a:t>
            </a:r>
            <a:br>
              <a:rPr lang="ru-RU" sz="1800" dirty="0" smtClean="0">
                <a:latin typeface="+mn-lt"/>
                <a:cs typeface="Times New Roman" panose="02020603050405020304" pitchFamily="18" charset="0"/>
              </a:rPr>
            </a:br>
            <a:r>
              <a:rPr lang="ru-RU" sz="1800" dirty="0" smtClean="0">
                <a:latin typeface="+mn-lt"/>
                <a:cs typeface="Times New Roman" panose="02020603050405020304" pitchFamily="18" charset="0"/>
              </a:rPr>
              <a:t/>
            </a:r>
            <a:br>
              <a:rPr lang="ru-RU" sz="1800" dirty="0" smtClean="0">
                <a:latin typeface="+mn-lt"/>
                <a:cs typeface="Times New Roman" panose="02020603050405020304" pitchFamily="18" charset="0"/>
              </a:rPr>
            </a:br>
            <a:r>
              <a:rPr lang="ru-RU" sz="2700" dirty="0" smtClean="0">
                <a:latin typeface="+mn-lt"/>
                <a:cs typeface="Times New Roman" panose="02020603050405020304" pitchFamily="18" charset="0"/>
              </a:rPr>
              <a:t>Партнеры детской речи</a:t>
            </a:r>
            <a:r>
              <a:rPr lang="ru-RU" sz="2700" dirty="0">
                <a:latin typeface="+mn-lt"/>
                <a:cs typeface="Times New Roman" panose="02020603050405020304" pitchFamily="18" charset="0"/>
              </a:rPr>
              <a:t/>
            </a:r>
            <a:br>
              <a:rPr lang="ru-RU" sz="2700" dirty="0">
                <a:latin typeface="+mn-lt"/>
                <a:cs typeface="Times New Roman" panose="02020603050405020304" pitchFamily="18" charset="0"/>
              </a:rPr>
            </a:br>
            <a:r>
              <a:rPr lang="ru-RU" sz="3600" dirty="0" smtClean="0">
                <a:latin typeface="+mn-lt"/>
                <a:cs typeface="Times New Roman" panose="02020603050405020304" pitchFamily="18" charset="0"/>
              </a:rPr>
              <a:t>«Применение </a:t>
            </a:r>
            <a:r>
              <a:rPr lang="ru-RU" sz="3600" dirty="0" err="1" smtClean="0">
                <a:latin typeface="+mn-lt"/>
                <a:cs typeface="Times New Roman" panose="02020603050405020304" pitchFamily="18" charset="0"/>
              </a:rPr>
              <a:t>Триз</a:t>
            </a:r>
            <a:r>
              <a:rPr lang="ru-RU" sz="3600" dirty="0" smtClean="0">
                <a:latin typeface="+mn-lt"/>
                <a:cs typeface="Times New Roman" panose="02020603050405020304" pitchFamily="18" charset="0"/>
              </a:rPr>
              <a:t>-технологий</a:t>
            </a:r>
            <a:r>
              <a:rPr lang="ru-RU" sz="3600" dirty="0">
                <a:latin typeface="+mn-lt"/>
                <a:cs typeface="Times New Roman" panose="02020603050405020304" pitchFamily="18" charset="0"/>
              </a:rPr>
              <a:t/>
            </a:r>
            <a:br>
              <a:rPr lang="ru-RU" sz="3600" dirty="0">
                <a:latin typeface="+mn-lt"/>
                <a:cs typeface="Times New Roman" panose="02020603050405020304" pitchFamily="18" charset="0"/>
              </a:rPr>
            </a:br>
            <a:r>
              <a:rPr lang="ru-RU" sz="3600" dirty="0">
                <a:latin typeface="+mn-lt"/>
                <a:cs typeface="Times New Roman" panose="02020603050405020304" pitchFamily="18" charset="0"/>
              </a:rPr>
              <a:t>«КРУГИ ЛУЛЛИЯ» </a:t>
            </a:r>
            <a:r>
              <a:rPr lang="ru-RU" sz="3600" dirty="0">
                <a:latin typeface="+mn-lt"/>
                <a:cs typeface="Times New Roman" panose="02020603050405020304" pitchFamily="18" charset="0"/>
              </a:rPr>
              <a:t>в</a:t>
            </a:r>
            <a:r>
              <a:rPr lang="ru-RU" sz="3600" dirty="0" smtClean="0">
                <a:latin typeface="+mn-lt"/>
                <a:cs typeface="Times New Roman" panose="02020603050405020304" pitchFamily="18" charset="0"/>
              </a:rPr>
              <a:t> совместной деятельности учителя-логопеда и воспитателя при реализации познавательного и речевого развития для детей с ОВЗ (ТНР)».	</a:t>
            </a:r>
            <a:br>
              <a:rPr lang="ru-RU" sz="3600" dirty="0" smtClean="0">
                <a:latin typeface="+mn-lt"/>
                <a:cs typeface="Times New Roman" panose="02020603050405020304" pitchFamily="18" charset="0"/>
              </a:rPr>
            </a:br>
            <a:r>
              <a:rPr lang="ru-RU" b="1" dirty="0">
                <a:latin typeface="+mn-lt"/>
                <a:cs typeface="Times New Roman" panose="02020603050405020304" pitchFamily="18" charset="0"/>
              </a:rPr>
              <a:t>	</a:t>
            </a:r>
            <a:r>
              <a:rPr lang="ru-RU" b="1" dirty="0" smtClean="0">
                <a:latin typeface="+mn-lt"/>
                <a:cs typeface="Times New Roman" panose="02020603050405020304" pitchFamily="18" charset="0"/>
              </a:rPr>
              <a:t>		</a:t>
            </a:r>
            <a:r>
              <a:rPr lang="ru-RU" sz="1800" dirty="0" smtClean="0">
                <a:latin typeface="+mn-lt"/>
                <a:cs typeface="Times New Roman" panose="02020603050405020304" pitchFamily="18" charset="0"/>
              </a:rPr>
              <a:t>Учитель-логопед: Мазаева Н.В.</a:t>
            </a:r>
            <a:r>
              <a:rPr lang="ru-RU" sz="1800" dirty="0">
                <a:latin typeface="+mn-lt"/>
                <a:cs typeface="Times New Roman" panose="02020603050405020304" pitchFamily="18" charset="0"/>
              </a:rPr>
              <a:t/>
            </a:r>
            <a:br>
              <a:rPr lang="ru-RU" sz="1800" dirty="0">
                <a:latin typeface="+mn-lt"/>
                <a:cs typeface="Times New Roman" panose="02020603050405020304" pitchFamily="18" charset="0"/>
              </a:rPr>
            </a:br>
            <a:r>
              <a:rPr lang="ru-RU" sz="1800" dirty="0" smtClean="0">
                <a:latin typeface="+mn-lt"/>
                <a:cs typeface="Times New Roman" panose="02020603050405020304" pitchFamily="18" charset="0"/>
              </a:rPr>
              <a:t>	           	             Воспитатели</a:t>
            </a:r>
            <a:r>
              <a:rPr lang="ru-RU" sz="1800" dirty="0">
                <a:latin typeface="+mn-lt"/>
                <a:cs typeface="Times New Roman" panose="02020603050405020304" pitchFamily="18" charset="0"/>
              </a:rPr>
              <a:t>: Метелева М.А.</a:t>
            </a:r>
            <a:br>
              <a:rPr lang="ru-RU" sz="1800" dirty="0">
                <a:latin typeface="+mn-lt"/>
                <a:cs typeface="Times New Roman" panose="02020603050405020304" pitchFamily="18" charset="0"/>
              </a:rPr>
            </a:br>
            <a:r>
              <a:rPr lang="ru-RU" sz="1800" dirty="0">
                <a:latin typeface="+mn-lt"/>
                <a:cs typeface="Times New Roman" panose="02020603050405020304" pitchFamily="18" charset="0"/>
              </a:rPr>
              <a:t>			          </a:t>
            </a:r>
            <a:r>
              <a:rPr lang="ru-RU" sz="1800" dirty="0" smtClean="0">
                <a:latin typeface="+mn-lt"/>
                <a:cs typeface="Times New Roman" panose="02020603050405020304" pitchFamily="18" charset="0"/>
              </a:rPr>
              <a:t>                Хуснетдинова </a:t>
            </a:r>
            <a:r>
              <a:rPr lang="ru-RU" sz="1800" dirty="0">
                <a:latin typeface="+mn-lt"/>
                <a:cs typeface="Times New Roman" panose="02020603050405020304" pitchFamily="18" charset="0"/>
              </a:rPr>
              <a:t>Л.Ф</a:t>
            </a:r>
            <a:r>
              <a:rPr lang="ru-RU" sz="1800" dirty="0" smtClean="0">
                <a:latin typeface="+mn-lt"/>
                <a:cs typeface="Times New Roman" panose="02020603050405020304" pitchFamily="18" charset="0"/>
              </a:rPr>
              <a:t/>
            </a:r>
            <a:br>
              <a:rPr lang="ru-RU" sz="1800" dirty="0" smtClean="0">
                <a:latin typeface="+mn-lt"/>
                <a:cs typeface="Times New Roman" panose="02020603050405020304" pitchFamily="18" charset="0"/>
              </a:rPr>
            </a:br>
            <a:r>
              <a:rPr lang="ru-RU" sz="1800" dirty="0" smtClean="0">
                <a:latin typeface="+mn-lt"/>
                <a:cs typeface="Times New Roman" panose="02020603050405020304" pitchFamily="18" charset="0"/>
              </a:rPr>
              <a:t>		</a:t>
            </a:r>
            <a:br>
              <a:rPr lang="ru-RU" sz="1800" dirty="0" smtClean="0">
                <a:latin typeface="+mn-lt"/>
                <a:cs typeface="Times New Roman" panose="02020603050405020304" pitchFamily="18" charset="0"/>
              </a:rPr>
            </a:br>
            <a:endParaRPr lang="ru-RU" sz="1800" dirty="0">
              <a:latin typeface="+mn-lt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Рисунок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792088"/>
          </a:xfrm>
        </p:spPr>
        <p:txBody>
          <a:bodyPr>
            <a:normAutofit fontScale="25000" lnSpcReduction="20000"/>
          </a:bodyPr>
          <a:lstStyle/>
          <a:p>
            <a:endParaRPr lang="ru-RU" dirty="0" smtClean="0"/>
          </a:p>
          <a:p>
            <a:pPr>
              <a:buNone/>
            </a:pPr>
            <a:r>
              <a:rPr lang="ru-RU" sz="2600" dirty="0" smtClean="0"/>
              <a:t>. </a:t>
            </a:r>
          </a:p>
          <a:p>
            <a:pPr>
              <a:buNone/>
            </a:pPr>
            <a:r>
              <a:rPr lang="ru-RU" sz="2600" dirty="0" smtClean="0"/>
              <a:t>     </a:t>
            </a:r>
          </a:p>
          <a:p>
            <a:pPr>
              <a:buNone/>
            </a:pPr>
            <a:endParaRPr lang="ru-RU" sz="2600" dirty="0" smtClean="0"/>
          </a:p>
          <a:p>
            <a:pPr>
              <a:buNone/>
            </a:pPr>
            <a:r>
              <a:rPr lang="ru-RU" sz="2600" dirty="0" smtClean="0"/>
              <a:t>	</a:t>
            </a:r>
          </a:p>
          <a:p>
            <a:pPr>
              <a:buNone/>
            </a:pPr>
            <a:r>
              <a:rPr lang="ru-RU" sz="2600" dirty="0" smtClean="0"/>
              <a:t>	</a:t>
            </a:r>
            <a:endParaRPr lang="ru-RU" dirty="0"/>
          </a:p>
        </p:txBody>
      </p:sp>
      <p:pic>
        <p:nvPicPr>
          <p:cNvPr id="1026" name="Picture 2" descr="F:\МАРИЯ\Метелева\Метелева\Луллия\IMG_20240301_132054_390@-6559390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124744"/>
            <a:ext cx="2880320" cy="2726098"/>
          </a:xfrm>
          <a:prstGeom prst="rect">
            <a:avLst/>
          </a:prstGeom>
          <a:noFill/>
        </p:spPr>
      </p:pic>
      <p:pic>
        <p:nvPicPr>
          <p:cNvPr id="5" name="Picture 3" descr="D:\Documents and Settings\User\Мои документы\IMG_20240411_083826_541@279599678.jpg"/>
          <p:cNvPicPr>
            <a:picLocks noChangeAspect="1" noChangeArrowheads="1"/>
          </p:cNvPicPr>
          <p:nvPr/>
        </p:nvPicPr>
        <p:blipFill>
          <a:blip r:embed="rId4" cstate="print"/>
          <a:srcRect r="20151"/>
          <a:stretch>
            <a:fillRect/>
          </a:stretch>
        </p:blipFill>
        <p:spPr bwMode="auto">
          <a:xfrm>
            <a:off x="6084168" y="1196752"/>
            <a:ext cx="2925949" cy="2748273"/>
          </a:xfrm>
          <a:prstGeom prst="rect">
            <a:avLst/>
          </a:prstGeom>
          <a:noFill/>
        </p:spPr>
      </p:pic>
      <p:pic>
        <p:nvPicPr>
          <p:cNvPr id="5122" name="Picture 2" descr="D:\Documents and Settings\User\Мои документы\IMG_20240411_083319_762@1576728478.jpg"/>
          <p:cNvPicPr>
            <a:picLocks noChangeAspect="1" noChangeArrowheads="1"/>
          </p:cNvPicPr>
          <p:nvPr/>
        </p:nvPicPr>
        <p:blipFill>
          <a:blip r:embed="rId5" cstate="print"/>
          <a:srcRect t="24006"/>
          <a:stretch>
            <a:fillRect/>
          </a:stretch>
        </p:blipFill>
        <p:spPr bwMode="auto">
          <a:xfrm>
            <a:off x="539551" y="4130269"/>
            <a:ext cx="4032449" cy="2298315"/>
          </a:xfrm>
          <a:prstGeom prst="rect">
            <a:avLst/>
          </a:prstGeom>
          <a:noFill/>
        </p:spPr>
      </p:pic>
      <p:pic>
        <p:nvPicPr>
          <p:cNvPr id="5123" name="Picture 3" descr="D:\Documents and Settings\User\Мои документы\IMG_20240411_083447_811@-746387361.jpg"/>
          <p:cNvPicPr>
            <a:picLocks noChangeAspect="1" noChangeArrowheads="1"/>
          </p:cNvPicPr>
          <p:nvPr/>
        </p:nvPicPr>
        <p:blipFill>
          <a:blip r:embed="rId6" cstate="print"/>
          <a:srcRect t="21453"/>
          <a:stretch>
            <a:fillRect/>
          </a:stretch>
        </p:blipFill>
        <p:spPr bwMode="auto">
          <a:xfrm>
            <a:off x="4788024" y="4077072"/>
            <a:ext cx="3915945" cy="2306889"/>
          </a:xfrm>
          <a:prstGeom prst="rect">
            <a:avLst/>
          </a:prstGeom>
          <a:noFill/>
        </p:spPr>
      </p:pic>
      <p:pic>
        <p:nvPicPr>
          <p:cNvPr id="8" name="Picture 2" descr="D:\Documents and Settings\User\Мои документы\IMG_20240411_083749_160@1357415287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131840" y="1556792"/>
            <a:ext cx="2880320" cy="2160240"/>
          </a:xfrm>
          <a:prstGeom prst="rect">
            <a:avLst/>
          </a:prstGeom>
          <a:noFill/>
        </p:spPr>
      </p:pic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Autofit/>
          </a:bodyPr>
          <a:lstStyle/>
          <a:p>
            <a:r>
              <a:rPr lang="ru-RU" sz="3200" dirty="0" smtClean="0"/>
              <a:t>Утренний круг, фронтальные и индивидуальные занятия</a:t>
            </a:r>
            <a:endParaRPr lang="ru-RU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Рисунок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9144000" cy="6857999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Здоровьесберегающие технологии:</a:t>
            </a:r>
          </a:p>
          <a:p>
            <a:pPr marL="0" indent="0">
              <a:buNone/>
            </a:pPr>
            <a:r>
              <a:rPr lang="ru-RU" sz="2000" dirty="0" smtClean="0"/>
              <a:t> </a:t>
            </a:r>
            <a:r>
              <a:rPr lang="ru-RU" sz="2000" dirty="0"/>
              <a:t>Г</a:t>
            </a:r>
            <a:r>
              <a:rPr lang="ru-RU" sz="2000" dirty="0" smtClean="0"/>
              <a:t>имнастика для глаз</a:t>
            </a:r>
            <a:endParaRPr lang="ru-RU" sz="2000" dirty="0"/>
          </a:p>
        </p:txBody>
      </p:sp>
      <p:pic>
        <p:nvPicPr>
          <p:cNvPr id="1029" name="Picture 5" descr="D:\Documents and Settings\User\Мои документы\1712306349235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1239340"/>
            <a:ext cx="2513519" cy="1800201"/>
          </a:xfrm>
          <a:prstGeom prst="rect">
            <a:avLst/>
          </a:prstGeom>
          <a:noFill/>
        </p:spPr>
      </p:pic>
      <p:pic>
        <p:nvPicPr>
          <p:cNvPr id="5" name="Picture 2" descr="D:\Documents and Settings\User\Мои документы\IMG_20240411_084022_004@28497749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55301" y="1239340"/>
            <a:ext cx="2400267" cy="1800200"/>
          </a:xfrm>
          <a:prstGeom prst="rect">
            <a:avLst/>
          </a:prstGeom>
          <a:noFill/>
        </p:spPr>
      </p:pic>
      <p:pic>
        <p:nvPicPr>
          <p:cNvPr id="6" name="Picture 2" descr="D:\Documents and Settings\User\Мои документы\IMG_20240403_121919_650@138425826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56176" y="1199710"/>
            <a:ext cx="1656184" cy="1839830"/>
          </a:xfrm>
          <a:prstGeom prst="rect">
            <a:avLst/>
          </a:prstGeom>
          <a:noFill/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4231" y="3611074"/>
            <a:ext cx="3269095" cy="49950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05914" y="4244681"/>
            <a:ext cx="2977412" cy="2229463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4309052" y="3034957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Развитие и формирование звуковой культуры речи, благодаря которым ребенок учится: сравнивать, автоматизировать, определять позицию звука в слове.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32040" y="4264341"/>
            <a:ext cx="2737341" cy="212768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Рисунок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>
            <a:normAutofit/>
          </a:bodyPr>
          <a:lstStyle/>
          <a:p>
            <a:r>
              <a:rPr lang="ru-RU" sz="2800" dirty="0" smtClean="0"/>
              <a:t>Составление рассказов и предложений</a:t>
            </a:r>
            <a:r>
              <a:rPr lang="ru-RU" sz="2800" dirty="0" smtClean="0"/>
              <a:t>. Стихи.</a:t>
            </a:r>
            <a:endParaRPr lang="ru-RU" sz="2800" dirty="0"/>
          </a:p>
        </p:txBody>
      </p:sp>
      <p:pic>
        <p:nvPicPr>
          <p:cNvPr id="4098" name="Picture 2" descr="D:\Documents and Settings\User\Мои документы\IMG_20240411_102936_497@-74009927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142" y="1052736"/>
            <a:ext cx="2769566" cy="2077175"/>
          </a:xfrm>
          <a:prstGeom prst="rect">
            <a:avLst/>
          </a:prstGeom>
          <a:noFill/>
        </p:spPr>
      </p:pic>
      <p:pic>
        <p:nvPicPr>
          <p:cNvPr id="4099" name="Picture 3" descr="D:\Documents and Settings\User\Мои документы\IMG_20240411_102945_998@1014316314.jpg"/>
          <p:cNvPicPr>
            <a:picLocks noChangeAspect="1" noChangeArrowheads="1"/>
          </p:cNvPicPr>
          <p:nvPr/>
        </p:nvPicPr>
        <p:blipFill>
          <a:blip r:embed="rId4" cstate="print"/>
          <a:srcRect t="8885" r="1292" b="7111"/>
          <a:stretch>
            <a:fillRect/>
          </a:stretch>
        </p:blipFill>
        <p:spPr bwMode="auto">
          <a:xfrm rot="5400000">
            <a:off x="3326473" y="1397664"/>
            <a:ext cx="2444760" cy="1728192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457200" y="3493508"/>
            <a:ext cx="748883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На формирование лексико-грамматических категорий и связной </a:t>
            </a:r>
            <a:r>
              <a:rPr lang="ru-RU" sz="2800" dirty="0" smtClean="0"/>
              <a:t>речи</a:t>
            </a:r>
            <a:endParaRPr lang="ru-RU" sz="2800" dirty="0"/>
          </a:p>
        </p:txBody>
      </p:sp>
      <p:pic>
        <p:nvPicPr>
          <p:cNvPr id="7" name="Рисунок 6" descr="IMG-20220325-WA0003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67460" y="4470090"/>
            <a:ext cx="2825057" cy="2254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IMG-20220325-WA0002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99992" y="4517040"/>
            <a:ext cx="2808312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 descr="D:\Documents and Settings\User\Мои документы\IMG_20240411_101904_458@-107329293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699100" y="1052736"/>
            <a:ext cx="2701548" cy="202616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Рисунок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9144000" cy="6857999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/>
          <a:lstStyle/>
          <a:p>
            <a:r>
              <a:rPr lang="ru-RU" sz="2800" dirty="0"/>
              <a:t>Круг по ПДД. Формирует умение соотносить ситуацию с правилами.</a:t>
            </a:r>
          </a:p>
          <a:p>
            <a:endParaRPr lang="ru-RU" dirty="0"/>
          </a:p>
        </p:txBody>
      </p:sp>
      <p:pic>
        <p:nvPicPr>
          <p:cNvPr id="5" name="Рисунок 4" descr="IMG_20220325_105823_resized_20220325_105846049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84058" y="1281356"/>
            <a:ext cx="2232248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4" name="Picture 2" descr="F:\МАРИЯ\Метелева\Метелева\Луллия\IMG_20230314_105936_resized_20230517_02353182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23021" y="1274052"/>
            <a:ext cx="1584176" cy="1814808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390364" y="2996952"/>
            <a:ext cx="8363272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Математические круги. Формируют навыки счета, соотношение цифры обозначающей значения числа, соотношение времени и циферблата, решение примеров.</a:t>
            </a:r>
          </a:p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7222" y="4824894"/>
            <a:ext cx="2664183" cy="194479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34660" y="4879763"/>
            <a:ext cx="2523963" cy="188992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87223" y="4898053"/>
            <a:ext cx="2499577" cy="1871634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Рисунок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9144000" cy="685799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Формы организации детской  деятельности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940152" y="3861048"/>
            <a:ext cx="2746648" cy="2265115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Центр Природы</a:t>
            </a:r>
          </a:p>
          <a:p>
            <a:r>
              <a:rPr lang="ru-RU" dirty="0" smtClean="0"/>
              <a:t>Литературный и театральный уголок</a:t>
            </a:r>
          </a:p>
          <a:p>
            <a:r>
              <a:rPr lang="ru-RU" dirty="0" err="1" smtClean="0"/>
              <a:t>Речевичок</a:t>
            </a:r>
            <a:endParaRPr lang="ru-RU" dirty="0" smtClean="0"/>
          </a:p>
          <a:p>
            <a:r>
              <a:rPr lang="ru-RU" dirty="0" smtClean="0"/>
              <a:t>Центр математики</a:t>
            </a:r>
          </a:p>
          <a:p>
            <a:r>
              <a:rPr lang="ru-RU" dirty="0" err="1" smtClean="0"/>
              <a:t>Безопасик</a:t>
            </a:r>
            <a:endParaRPr lang="ru-RU" dirty="0"/>
          </a:p>
        </p:txBody>
      </p:sp>
      <p:pic>
        <p:nvPicPr>
          <p:cNvPr id="2050" name="Picture 2" descr="F:\МАРИЯ\Метелева\Метелева\Луллия\IMG_20240301_131837_929@212282992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1556792"/>
            <a:ext cx="2916832" cy="2187624"/>
          </a:xfrm>
          <a:prstGeom prst="rect">
            <a:avLst/>
          </a:prstGeom>
          <a:noFill/>
        </p:spPr>
      </p:pic>
      <p:pic>
        <p:nvPicPr>
          <p:cNvPr id="2051" name="Picture 3" descr="F:\МАРИЯ\Метелева\Метелева\Луллия\IMG_20240301_132054_390@-65593900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0072" y="1484784"/>
            <a:ext cx="2856317" cy="2142238"/>
          </a:xfrm>
          <a:prstGeom prst="rect">
            <a:avLst/>
          </a:prstGeom>
          <a:noFill/>
        </p:spPr>
      </p:pic>
      <p:pic>
        <p:nvPicPr>
          <p:cNvPr id="2052" name="Picture 4" descr="F:\МАРИЯ\Метелева\Метелева\Луллия\IMG_20240301_130445_516@42859903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27784" y="3861048"/>
            <a:ext cx="3396885" cy="25476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650</TotalTime>
  <Words>177</Words>
  <Application>Microsoft Office PowerPoint</Application>
  <PresentationFormat>Экран (4:3)</PresentationFormat>
  <Paragraphs>22</Paragraphs>
  <Slides>6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0" baseType="lpstr">
      <vt:lpstr>Arial</vt:lpstr>
      <vt:lpstr>Calibri</vt:lpstr>
      <vt:lpstr>Times New Roman</vt:lpstr>
      <vt:lpstr>Тема Office</vt:lpstr>
      <vt:lpstr>Муниципальное бюджетное дошкольное образовательное учреждение   детский сад компенсирующего вида №466  Партнеры детской речи «Применение Триз-технологий «КРУГИ ЛУЛЛИЯ» в совместной деятельности учителя-логопеда и воспитателя при реализации познавательного и речевого развития для детей с ОВЗ (ТНР)».     Учитель-логопед: Мазаева Н.В.                           Воспитатели: Метелева М.А.                              Хуснетдинова Л.Ф    </vt:lpstr>
      <vt:lpstr>Утренний круг, фронтальные и индивидуальные занятия</vt:lpstr>
      <vt:lpstr>Презентация PowerPoint</vt:lpstr>
      <vt:lpstr>Презентация PowerPoint</vt:lpstr>
      <vt:lpstr>Презентация PowerPoint</vt:lpstr>
      <vt:lpstr>Формы организации детской  деятельности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«ПРИМЕНЕНИЕ ТРИЗ-ТЕХНОЛОГИИ «КРУГИ ЛУЛЛИЯ» ПРИ РЕАЛИЗАЦИИ ПОЗНАВАТЕЛЬНОГО И РЕЧЕВОГО РАЗВИТИЯ ДЛЯ ДЕТЕЙ ДОШКОЛЬНО ВОЗРАСТА С ОВЗ (ТНР)». </dc:title>
  <dc:creator>User</dc:creator>
  <cp:lastModifiedBy>User</cp:lastModifiedBy>
  <cp:revision>52</cp:revision>
  <dcterms:created xsi:type="dcterms:W3CDTF">2024-03-01T09:05:01Z</dcterms:created>
  <dcterms:modified xsi:type="dcterms:W3CDTF">2026-02-13T07:17:28Z</dcterms:modified>
</cp:coreProperties>
</file>